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EB Garamond"/>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capHxKU211njFblJJtvt3lTQX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BGaramond-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EBGaramond-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EBGaramond-italic.fntdata"/><Relationship Id="rId6" Type="http://schemas.openxmlformats.org/officeDocument/2006/relationships/slide" Target="slides/slide2.xml"/><Relationship Id="rId18" Type="http://schemas.openxmlformats.org/officeDocument/2006/relationships/font" Target="fonts/EBGaramon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Bresdsdsen</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732b02c6d_2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7732b02c6d_2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Yvonda</a:t>
            </a:r>
            <a:endParaRPr/>
          </a:p>
        </p:txBody>
      </p:sp>
      <p:sp>
        <p:nvSpPr>
          <p:cNvPr id="202" name="Google Shape;202;g27732b02c6d_2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732b02c6d_2_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7732b02c6d_2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Baylis</a:t>
            </a:r>
            <a:endParaRPr/>
          </a:p>
        </p:txBody>
      </p:sp>
      <p:sp>
        <p:nvSpPr>
          <p:cNvPr id="212" name="Google Shape;212;g27732b02c6d_2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32329c47e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c32329c47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c32329c47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23249c268_0_9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323249c268_0_9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Madeline</a:t>
            </a:r>
            <a:endParaRPr/>
          </a:p>
        </p:txBody>
      </p:sp>
      <p:sp>
        <p:nvSpPr>
          <p:cNvPr id="112" name="Google Shape;112;g1323249c268_0_9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ff40689c2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dff40689c2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Yvonda</a:t>
            </a:r>
            <a:endParaRPr/>
          </a:p>
        </p:txBody>
      </p:sp>
      <p:sp>
        <p:nvSpPr>
          <p:cNvPr id="123" name="Google Shape;123;gdff40689c2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ff9eebcbf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dff9eebcbf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Baylis</a:t>
            </a:r>
            <a:endParaRPr/>
          </a:p>
        </p:txBody>
      </p:sp>
      <p:sp>
        <p:nvSpPr>
          <p:cNvPr id="135" name="Google Shape;135;gdff9eebcbf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362b8deb0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5362b8deb0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Schyvonne</a:t>
            </a:r>
            <a:endParaRPr/>
          </a:p>
        </p:txBody>
      </p:sp>
      <p:sp>
        <p:nvSpPr>
          <p:cNvPr id="146" name="Google Shape;146;g25362b8deb0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75de50b1c_2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775de50b1c_2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Madeline</a:t>
            </a:r>
            <a:endParaRPr/>
          </a:p>
        </p:txBody>
      </p:sp>
      <p:sp>
        <p:nvSpPr>
          <p:cNvPr id="159" name="Google Shape;159;g2775de50b1c_2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785092cb9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Schyvonne</a:t>
            </a:r>
            <a:endParaRPr/>
          </a:p>
        </p:txBody>
      </p:sp>
      <p:sp>
        <p:nvSpPr>
          <p:cNvPr id="181" name="Google Shape;181;g27785092cb9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75de50b1c_2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775de50b1c_2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Baylis</a:t>
            </a:r>
            <a:endParaRPr/>
          </a:p>
        </p:txBody>
      </p:sp>
      <p:sp>
        <p:nvSpPr>
          <p:cNvPr id="192" name="Google Shape;192;g2775de50b1c_2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1" name="Shape 21"/>
        <p:cNvGrpSpPr/>
        <p:nvPr/>
      </p:nvGrpSpPr>
      <p:grpSpPr>
        <a:xfrm>
          <a:off x="0" y="0"/>
          <a:ext cx="0" cy="0"/>
          <a:chOff x="0" y="0"/>
          <a:chExt cx="0" cy="0"/>
        </a:xfrm>
      </p:grpSpPr>
      <p:sp>
        <p:nvSpPr>
          <p:cNvPr id="22" name="Google Shape;22;p2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34" name="Shape 34"/>
        <p:cNvGrpSpPr/>
        <p:nvPr/>
      </p:nvGrpSpPr>
      <p:grpSpPr>
        <a:xfrm>
          <a:off x="0" y="0"/>
          <a:ext cx="0" cy="0"/>
          <a:chOff x="0" y="0"/>
          <a:chExt cx="0" cy="0"/>
        </a:xfrm>
      </p:grpSpPr>
      <p:sp>
        <p:nvSpPr>
          <p:cNvPr id="35" name="Google Shape;35;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40" name="Shape 40"/>
        <p:cNvGrpSpPr/>
        <p:nvPr/>
      </p:nvGrpSpPr>
      <p:grpSpPr>
        <a:xfrm>
          <a:off x="0" y="0"/>
          <a:ext cx="0" cy="0"/>
          <a:chOff x="0" y="0"/>
          <a:chExt cx="0" cy="0"/>
        </a:xfrm>
      </p:grpSpPr>
      <p:sp>
        <p:nvSpPr>
          <p:cNvPr id="41" name="Google Shape;41;p2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46" name="Shape 46"/>
        <p:cNvGrpSpPr/>
        <p:nvPr/>
      </p:nvGrpSpPr>
      <p:grpSpPr>
        <a:xfrm>
          <a:off x="0" y="0"/>
          <a:ext cx="0" cy="0"/>
          <a:chOff x="0" y="0"/>
          <a:chExt cx="0" cy="0"/>
        </a:xfrm>
      </p:grpSpPr>
      <p:sp>
        <p:nvSpPr>
          <p:cNvPr id="47" name="Google Shape;47;p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3887391" y="987426"/>
            <a:ext cx="4629150" cy="4873625"/>
          </a:xfrm>
          <a:prstGeom prst="rect">
            <a:avLst/>
          </a:prstGeom>
          <a:noFill/>
          <a:ln>
            <a:noFill/>
          </a:ln>
        </p:spPr>
      </p:sp>
      <p:sp>
        <p:nvSpPr>
          <p:cNvPr id="68" name="Google Shape;68;p3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10" Type="http://schemas.openxmlformats.org/officeDocument/2006/relationships/hyperlink" Target="mailto:schyvonne.ross@reyn.org" TargetMode="External"/><Relationship Id="rId9" Type="http://schemas.openxmlformats.org/officeDocument/2006/relationships/hyperlink" Target="mailto:madeline.travis@reyn.or" TargetMode="External"/><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mailto:amanda.sheller@rey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s://drive.google.com/file/d/1Q9fQ3a3ChKTgJDwH6QD_56ctx2LJ9Ea6/view?usp=drive_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41563" y="4197926"/>
            <a:ext cx="9185563" cy="3258589"/>
          </a:xfrm>
          <a:prstGeom prst="rect">
            <a:avLst/>
          </a:prstGeom>
          <a:solidFill>
            <a:srgbClr val="512D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685800" y="1903756"/>
            <a:ext cx="7772400" cy="32002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EB Garamond"/>
              <a:buNone/>
            </a:pPr>
            <a:r>
              <a:rPr lang="en-US" sz="4000">
                <a:solidFill>
                  <a:schemeClr val="lt1"/>
                </a:solidFill>
                <a:latin typeface="EB Garamond"/>
                <a:ea typeface="EB Garamond"/>
                <a:cs typeface="EB Garamond"/>
                <a:sym typeface="EB Garamond"/>
              </a:rPr>
              <a:t>Reynoldsburg High School</a:t>
            </a:r>
            <a:endParaRPr sz="4000">
              <a:solidFill>
                <a:schemeClr val="lt1"/>
              </a:solidFill>
              <a:latin typeface="EB Garamond"/>
              <a:ea typeface="EB Garamond"/>
              <a:cs typeface="EB Garamond"/>
              <a:sym typeface="EB Garamond"/>
            </a:endParaRPr>
          </a:p>
        </p:txBody>
      </p:sp>
      <p:sp>
        <p:nvSpPr>
          <p:cNvPr id="90" name="Google Shape;90;p1"/>
          <p:cNvSpPr txBox="1"/>
          <p:nvPr>
            <p:ph idx="1" type="subTitle"/>
          </p:nvPr>
        </p:nvSpPr>
        <p:spPr>
          <a:xfrm>
            <a:off x="1143000" y="5156518"/>
            <a:ext cx="6858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1" lang="en-US" sz="2500">
                <a:solidFill>
                  <a:schemeClr val="lt1"/>
                </a:solidFill>
                <a:latin typeface="EB Garamond"/>
                <a:ea typeface="EB Garamond"/>
                <a:cs typeface="EB Garamond"/>
                <a:sym typeface="EB Garamond"/>
              </a:rPr>
              <a:t>Meet the Teacher</a:t>
            </a:r>
            <a:endParaRPr b="1" sz="2500">
              <a:solidFill>
                <a:schemeClr val="lt1"/>
              </a:solidFill>
              <a:latin typeface="EB Garamond"/>
              <a:ea typeface="EB Garamond"/>
              <a:cs typeface="EB Garamond"/>
              <a:sym typeface="EB Garamond"/>
            </a:endParaRPr>
          </a:p>
          <a:p>
            <a:pPr indent="0" lvl="0" marL="0" rtl="0" algn="ctr">
              <a:lnSpc>
                <a:spcPct val="90000"/>
              </a:lnSpc>
              <a:spcBef>
                <a:spcPts val="0"/>
              </a:spcBef>
              <a:spcAft>
                <a:spcPts val="0"/>
              </a:spcAft>
              <a:buClr>
                <a:schemeClr val="lt1"/>
              </a:buClr>
              <a:buSzPts val="2800"/>
              <a:buNone/>
            </a:pPr>
            <a:r>
              <a:t/>
            </a:r>
            <a:endParaRPr b="1" sz="2500">
              <a:solidFill>
                <a:schemeClr val="lt1"/>
              </a:solidFill>
              <a:latin typeface="EB Garamond"/>
              <a:ea typeface="EB Garamond"/>
              <a:cs typeface="EB Garamond"/>
              <a:sym typeface="EB Garamond"/>
            </a:endParaRPr>
          </a:p>
        </p:txBody>
      </p:sp>
      <p:pic>
        <p:nvPicPr>
          <p:cNvPr id="91" name="Google Shape;91;p1"/>
          <p:cNvPicPr preferRelativeResize="0"/>
          <p:nvPr/>
        </p:nvPicPr>
        <p:blipFill rotWithShape="1">
          <a:blip r:embed="rId3">
            <a:alphaModFix/>
          </a:blip>
          <a:srcRect b="0" l="0" r="0" t="0"/>
          <a:stretch/>
        </p:blipFill>
        <p:spPr>
          <a:xfrm>
            <a:off x="2751513" y="322868"/>
            <a:ext cx="3640974" cy="35688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7732b02c6d_2_38"/>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PowerSchool &amp; Echo</a:t>
            </a:r>
            <a:endParaRPr b="1" i="0" sz="4400" u="none" cap="none" strike="noStrike">
              <a:solidFill>
                <a:schemeClr val="lt1"/>
              </a:solidFill>
              <a:latin typeface="EB Garamond"/>
              <a:ea typeface="EB Garamond"/>
              <a:cs typeface="EB Garamond"/>
              <a:sym typeface="EB Garamond"/>
            </a:endParaRPr>
          </a:p>
        </p:txBody>
      </p:sp>
      <p:pic>
        <p:nvPicPr>
          <p:cNvPr id="205" name="Google Shape;205;g27732b02c6d_2_38"/>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206" name="Google Shape;206;g27732b02c6d_2_38"/>
          <p:cNvSpPr txBox="1"/>
          <p:nvPr/>
        </p:nvSpPr>
        <p:spPr>
          <a:xfrm>
            <a:off x="874250" y="1933050"/>
            <a:ext cx="75867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Calibri"/>
              <a:ea typeface="Calibri"/>
              <a:cs typeface="Calibri"/>
              <a:sym typeface="Calibri"/>
            </a:endParaRPr>
          </a:p>
        </p:txBody>
      </p:sp>
      <p:sp>
        <p:nvSpPr>
          <p:cNvPr id="207" name="Google Shape;207;g27732b02c6d_2_38"/>
          <p:cNvSpPr txBox="1"/>
          <p:nvPr/>
        </p:nvSpPr>
        <p:spPr>
          <a:xfrm>
            <a:off x="581025" y="1790700"/>
            <a:ext cx="7879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Calibri"/>
              <a:ea typeface="Calibri"/>
              <a:cs typeface="Calibri"/>
              <a:sym typeface="Calibri"/>
            </a:endParaRPr>
          </a:p>
        </p:txBody>
      </p:sp>
      <p:pic>
        <p:nvPicPr>
          <p:cNvPr id="208" name="Google Shape;208;g27732b02c6d_2_38"/>
          <p:cNvPicPr preferRelativeResize="0"/>
          <p:nvPr/>
        </p:nvPicPr>
        <p:blipFill>
          <a:blip r:embed="rId4">
            <a:alphaModFix/>
          </a:blip>
          <a:stretch>
            <a:fillRect/>
          </a:stretch>
        </p:blipFill>
        <p:spPr>
          <a:xfrm>
            <a:off x="2557050" y="1821475"/>
            <a:ext cx="3927750" cy="321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7732b02c6d_2_55"/>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Closing Remarks</a:t>
            </a:r>
            <a:endParaRPr b="1" i="0" sz="4400" u="none" cap="none" strike="noStrike">
              <a:solidFill>
                <a:schemeClr val="lt1"/>
              </a:solidFill>
              <a:latin typeface="EB Garamond"/>
              <a:ea typeface="EB Garamond"/>
              <a:cs typeface="EB Garamond"/>
              <a:sym typeface="EB Garamond"/>
            </a:endParaRPr>
          </a:p>
        </p:txBody>
      </p:sp>
      <p:pic>
        <p:nvPicPr>
          <p:cNvPr id="215" name="Google Shape;215;g27732b02c6d_2_55"/>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216" name="Google Shape;216;g27732b02c6d_2_55"/>
          <p:cNvSpPr txBox="1"/>
          <p:nvPr/>
        </p:nvSpPr>
        <p:spPr>
          <a:xfrm>
            <a:off x="874250" y="1933050"/>
            <a:ext cx="75867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Calibri"/>
              <a:ea typeface="Calibri"/>
              <a:cs typeface="Calibri"/>
              <a:sym typeface="Calibri"/>
            </a:endParaRPr>
          </a:p>
        </p:txBody>
      </p:sp>
      <p:sp>
        <p:nvSpPr>
          <p:cNvPr id="217" name="Google Shape;217;g27732b02c6d_2_55"/>
          <p:cNvSpPr txBox="1"/>
          <p:nvPr/>
        </p:nvSpPr>
        <p:spPr>
          <a:xfrm>
            <a:off x="581025" y="1790700"/>
            <a:ext cx="7879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Calibri"/>
              <a:ea typeface="Calibri"/>
              <a:cs typeface="Calibri"/>
              <a:sym typeface="Calibri"/>
            </a:endParaRPr>
          </a:p>
        </p:txBody>
      </p:sp>
      <p:pic>
        <p:nvPicPr>
          <p:cNvPr id="218" name="Google Shape;218;g27732b02c6d_2_55"/>
          <p:cNvPicPr preferRelativeResize="0"/>
          <p:nvPr/>
        </p:nvPicPr>
        <p:blipFill>
          <a:blip r:embed="rId4">
            <a:alphaModFix/>
          </a:blip>
          <a:stretch>
            <a:fillRect/>
          </a:stretch>
        </p:blipFill>
        <p:spPr>
          <a:xfrm>
            <a:off x="2957513" y="1933050"/>
            <a:ext cx="3228975" cy="260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p:nvPr/>
        </p:nvSpPr>
        <p:spPr>
          <a:xfrm>
            <a:off x="-41563" y="4197926"/>
            <a:ext cx="9185563" cy="3258589"/>
          </a:xfrm>
          <a:prstGeom prst="rect">
            <a:avLst/>
          </a:prstGeom>
          <a:solidFill>
            <a:srgbClr val="512D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24" name="Google Shape;224;p21"/>
          <p:cNvPicPr preferRelativeResize="0"/>
          <p:nvPr/>
        </p:nvPicPr>
        <p:blipFill rotWithShape="1">
          <a:blip r:embed="rId3">
            <a:alphaModFix/>
          </a:blip>
          <a:srcRect b="0" l="0" r="0" t="0"/>
          <a:stretch/>
        </p:blipFill>
        <p:spPr>
          <a:xfrm>
            <a:off x="2751513" y="322868"/>
            <a:ext cx="3640974" cy="3568816"/>
          </a:xfrm>
          <a:prstGeom prst="rect">
            <a:avLst/>
          </a:prstGeom>
          <a:noFill/>
          <a:ln>
            <a:noFill/>
          </a:ln>
        </p:spPr>
      </p:pic>
      <p:sp>
        <p:nvSpPr>
          <p:cNvPr id="225" name="Google Shape;225;p21"/>
          <p:cNvSpPr/>
          <p:nvPr/>
        </p:nvSpPr>
        <p:spPr>
          <a:xfrm>
            <a:off x="-20782" y="6492875"/>
            <a:ext cx="9185563"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rgbClr val="5F497A"/>
                </a:solidFill>
                <a:latin typeface="EB Garamond"/>
                <a:ea typeface="EB Garamond"/>
                <a:cs typeface="EB Garamond"/>
                <a:sym typeface="EB Garamond"/>
              </a:rPr>
              <a:t> </a:t>
            </a:r>
            <a:r>
              <a:rPr b="0" i="1" lang="en-US" sz="1600" u="none" cap="none" strike="noStrike">
                <a:solidFill>
                  <a:schemeClr val="lt1"/>
                </a:solidFill>
                <a:latin typeface="EB Garamond"/>
                <a:ea typeface="EB Garamond"/>
                <a:cs typeface="EB Garamond"/>
                <a:sym typeface="EB Garamond"/>
              </a:rPr>
              <a:t>Empowering leaders who impact the NOW and innovate the FUTURE</a:t>
            </a:r>
            <a:endParaRPr b="0" i="0" sz="1600" u="none" cap="none" strike="noStrike">
              <a:solidFill>
                <a:schemeClr val="lt1"/>
              </a:solidFill>
              <a:latin typeface="Times New Roman"/>
              <a:ea typeface="Times New Roman"/>
              <a:cs typeface="Times New Roman"/>
              <a:sym typeface="Times New Roman"/>
            </a:endParaRPr>
          </a:p>
        </p:txBody>
      </p:sp>
      <p:sp>
        <p:nvSpPr>
          <p:cNvPr id="226" name="Google Shape;226;p21"/>
          <p:cNvSpPr txBox="1"/>
          <p:nvPr/>
        </p:nvSpPr>
        <p:spPr>
          <a:xfrm>
            <a:off x="627950" y="5139375"/>
            <a:ext cx="79155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Thank You</a:t>
            </a:r>
            <a:endParaRPr b="1" i="0" sz="36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c32329c47e_0_0"/>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Administrative Team</a:t>
            </a:r>
            <a:endParaRPr b="1" i="0" sz="4400" u="none" cap="none" strike="noStrike">
              <a:solidFill>
                <a:schemeClr val="lt1"/>
              </a:solidFill>
              <a:latin typeface="Calibri"/>
              <a:ea typeface="Calibri"/>
              <a:cs typeface="Calibri"/>
              <a:sym typeface="Calibri"/>
            </a:endParaRPr>
          </a:p>
        </p:txBody>
      </p:sp>
      <p:pic>
        <p:nvPicPr>
          <p:cNvPr id="98" name="Google Shape;98;gc32329c47e_0_0"/>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99" name="Google Shape;99;gc32329c47e_0_0"/>
          <p:cNvSpPr txBox="1"/>
          <p:nvPr/>
        </p:nvSpPr>
        <p:spPr>
          <a:xfrm>
            <a:off x="74688" y="4553775"/>
            <a:ext cx="16152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US" sz="1100">
                <a:solidFill>
                  <a:schemeClr val="dk1"/>
                </a:solidFill>
                <a:latin typeface="Calibri"/>
                <a:ea typeface="Calibri"/>
                <a:cs typeface="Calibri"/>
                <a:sym typeface="Calibri"/>
              </a:rPr>
              <a:t>Scott Bennett</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100">
                <a:solidFill>
                  <a:schemeClr val="dk1"/>
                </a:solidFill>
                <a:latin typeface="Calibri"/>
                <a:ea typeface="Calibri"/>
                <a:cs typeface="Calibri"/>
                <a:sym typeface="Calibri"/>
              </a:rPr>
              <a:t>Principal</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100">
                <a:solidFill>
                  <a:schemeClr val="dk1"/>
                </a:solidFill>
                <a:latin typeface="Calibri"/>
                <a:ea typeface="Calibri"/>
                <a:cs typeface="Calibri"/>
                <a:sym typeface="Calibri"/>
              </a:rPr>
              <a:t>sbennett@reyn.org</a:t>
            </a:r>
            <a:endParaRPr sz="1100">
              <a:solidFill>
                <a:schemeClr val="dk1"/>
              </a:solidFill>
              <a:latin typeface="Calibri"/>
              <a:ea typeface="Calibri"/>
              <a:cs typeface="Calibri"/>
              <a:sym typeface="Calibri"/>
            </a:endParaRPr>
          </a:p>
        </p:txBody>
      </p:sp>
      <p:pic>
        <p:nvPicPr>
          <p:cNvPr id="100" name="Google Shape;100;gc32329c47e_0_0"/>
          <p:cNvPicPr preferRelativeResize="0"/>
          <p:nvPr/>
        </p:nvPicPr>
        <p:blipFill>
          <a:blip r:embed="rId4">
            <a:alphaModFix/>
          </a:blip>
          <a:stretch>
            <a:fillRect/>
          </a:stretch>
        </p:blipFill>
        <p:spPr>
          <a:xfrm>
            <a:off x="142700" y="2655125"/>
            <a:ext cx="1304675" cy="1803650"/>
          </a:xfrm>
          <a:prstGeom prst="rect">
            <a:avLst/>
          </a:prstGeom>
          <a:noFill/>
          <a:ln>
            <a:noFill/>
          </a:ln>
        </p:spPr>
      </p:pic>
      <p:pic>
        <p:nvPicPr>
          <p:cNvPr id="101" name="Google Shape;101;gc32329c47e_0_0"/>
          <p:cNvPicPr preferRelativeResize="0"/>
          <p:nvPr/>
        </p:nvPicPr>
        <p:blipFill>
          <a:blip r:embed="rId5">
            <a:alphaModFix/>
          </a:blip>
          <a:stretch>
            <a:fillRect/>
          </a:stretch>
        </p:blipFill>
        <p:spPr>
          <a:xfrm>
            <a:off x="1803750" y="2800950"/>
            <a:ext cx="1147930" cy="1752825"/>
          </a:xfrm>
          <a:prstGeom prst="rect">
            <a:avLst/>
          </a:prstGeom>
          <a:noFill/>
          <a:ln>
            <a:noFill/>
          </a:ln>
        </p:spPr>
      </p:pic>
      <p:pic>
        <p:nvPicPr>
          <p:cNvPr id="102" name="Google Shape;102;gc32329c47e_0_0"/>
          <p:cNvPicPr preferRelativeResize="0"/>
          <p:nvPr/>
        </p:nvPicPr>
        <p:blipFill>
          <a:blip r:embed="rId6">
            <a:alphaModFix/>
          </a:blip>
          <a:stretch>
            <a:fillRect/>
          </a:stretch>
        </p:blipFill>
        <p:spPr>
          <a:xfrm>
            <a:off x="7281000" y="2766900"/>
            <a:ext cx="1213649" cy="1820913"/>
          </a:xfrm>
          <a:prstGeom prst="rect">
            <a:avLst/>
          </a:prstGeom>
          <a:noFill/>
          <a:ln>
            <a:noFill/>
          </a:ln>
        </p:spPr>
      </p:pic>
      <p:pic>
        <p:nvPicPr>
          <p:cNvPr id="103" name="Google Shape;103;gc32329c47e_0_0"/>
          <p:cNvPicPr preferRelativeResize="0"/>
          <p:nvPr/>
        </p:nvPicPr>
        <p:blipFill>
          <a:blip r:embed="rId7">
            <a:alphaModFix/>
          </a:blip>
          <a:stretch>
            <a:fillRect/>
          </a:stretch>
        </p:blipFill>
        <p:spPr>
          <a:xfrm>
            <a:off x="3484275" y="2800950"/>
            <a:ext cx="1213650" cy="1752825"/>
          </a:xfrm>
          <a:prstGeom prst="rect">
            <a:avLst/>
          </a:prstGeom>
          <a:noFill/>
          <a:ln>
            <a:noFill/>
          </a:ln>
        </p:spPr>
      </p:pic>
      <p:pic>
        <p:nvPicPr>
          <p:cNvPr id="104" name="Google Shape;104;gc32329c47e_0_0"/>
          <p:cNvPicPr preferRelativeResize="0"/>
          <p:nvPr/>
        </p:nvPicPr>
        <p:blipFill>
          <a:blip r:embed="rId8">
            <a:alphaModFix/>
          </a:blip>
          <a:stretch>
            <a:fillRect/>
          </a:stretch>
        </p:blipFill>
        <p:spPr>
          <a:xfrm>
            <a:off x="5230525" y="2769700"/>
            <a:ext cx="1213800" cy="1815300"/>
          </a:xfrm>
          <a:prstGeom prst="ellipse">
            <a:avLst/>
          </a:prstGeom>
          <a:noFill/>
          <a:ln>
            <a:noFill/>
          </a:ln>
        </p:spPr>
      </p:pic>
      <p:sp>
        <p:nvSpPr>
          <p:cNvPr id="105" name="Google Shape;105;gc32329c47e_0_0"/>
          <p:cNvSpPr txBox="1"/>
          <p:nvPr/>
        </p:nvSpPr>
        <p:spPr>
          <a:xfrm>
            <a:off x="1735750" y="4553775"/>
            <a:ext cx="20010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William Baylis</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Principal</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william.baylis@reyn.org</a:t>
            </a:r>
            <a:endParaRPr sz="1100">
              <a:latin typeface="Calibri"/>
              <a:ea typeface="Calibri"/>
              <a:cs typeface="Calibri"/>
              <a:sym typeface="Calibri"/>
            </a:endParaRPr>
          </a:p>
        </p:txBody>
      </p:sp>
      <p:sp>
        <p:nvSpPr>
          <p:cNvPr id="106" name="Google Shape;106;gc32329c47e_0_0"/>
          <p:cNvSpPr txBox="1"/>
          <p:nvPr/>
        </p:nvSpPr>
        <p:spPr>
          <a:xfrm>
            <a:off x="7232425" y="4553775"/>
            <a:ext cx="2001000" cy="5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Yvonda McDowell</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Assistant Principal</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yvonda.mcdowell@reyn.org</a:t>
            </a:r>
            <a:endParaRPr sz="1100">
              <a:latin typeface="Calibri"/>
              <a:ea typeface="Calibri"/>
              <a:cs typeface="Calibri"/>
              <a:sym typeface="Calibri"/>
            </a:endParaRPr>
          </a:p>
          <a:p>
            <a:pPr indent="0" lvl="0" marL="0" rtl="0" algn="l">
              <a:spcBef>
                <a:spcPts val="0"/>
              </a:spcBef>
              <a:spcAft>
                <a:spcPts val="0"/>
              </a:spcAft>
              <a:buNone/>
            </a:pPr>
            <a:r>
              <a:rPr lang="en-US" sz="1100">
                <a:highlight>
                  <a:srgbClr val="FFF2CC"/>
                </a:highlight>
                <a:latin typeface="Calibri"/>
                <a:ea typeface="Calibri"/>
                <a:cs typeface="Calibri"/>
                <a:sym typeface="Calibri"/>
              </a:rPr>
              <a:t>Student with Last Names P - Z</a:t>
            </a:r>
            <a:endParaRPr sz="1100">
              <a:highlight>
                <a:srgbClr val="FFF2CC"/>
              </a:highlight>
              <a:latin typeface="Calibri"/>
              <a:ea typeface="Calibri"/>
              <a:cs typeface="Calibri"/>
              <a:sym typeface="Calibri"/>
            </a:endParaRPr>
          </a:p>
        </p:txBody>
      </p:sp>
      <p:sp>
        <p:nvSpPr>
          <p:cNvPr id="107" name="Google Shape;107;gc32329c47e_0_0"/>
          <p:cNvSpPr txBox="1"/>
          <p:nvPr/>
        </p:nvSpPr>
        <p:spPr>
          <a:xfrm>
            <a:off x="3390125" y="4553775"/>
            <a:ext cx="20886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Madeline Travis</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Assistant Principal</a:t>
            </a:r>
            <a:endParaRPr sz="1100">
              <a:latin typeface="Calibri"/>
              <a:ea typeface="Calibri"/>
              <a:cs typeface="Calibri"/>
              <a:sym typeface="Calibri"/>
            </a:endParaRPr>
          </a:p>
          <a:p>
            <a:pPr indent="0" lvl="0" marL="0" rtl="0" algn="l">
              <a:spcBef>
                <a:spcPts val="0"/>
              </a:spcBef>
              <a:spcAft>
                <a:spcPts val="0"/>
              </a:spcAft>
              <a:buNone/>
            </a:pPr>
            <a:r>
              <a:rPr lang="en-US" sz="1100">
                <a:solidFill>
                  <a:schemeClr val="dk1"/>
                </a:solidFill>
                <a:uFill>
                  <a:noFill/>
                </a:uFill>
                <a:latin typeface="Calibri"/>
                <a:ea typeface="Calibri"/>
                <a:cs typeface="Calibri"/>
                <a:sym typeface="Calibri"/>
                <a:hlinkClick r:id="rId9">
                  <a:extLst>
                    <a:ext uri="{A12FA001-AC4F-418D-AE19-62706E023703}">
                      <ahyp:hlinkClr val="tx"/>
                    </a:ext>
                  </a:extLst>
                </a:hlinkClick>
              </a:rPr>
              <a:t>madeline.travis@reyn.or</a:t>
            </a:r>
            <a:r>
              <a:rPr lang="en-US" sz="1100">
                <a:solidFill>
                  <a:schemeClr val="dk1"/>
                </a:solidFill>
                <a:latin typeface="Calibri"/>
                <a:ea typeface="Calibri"/>
                <a:cs typeface="Calibri"/>
                <a:sym typeface="Calibri"/>
              </a:rPr>
              <a:t>g</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highlight>
                  <a:srgbClr val="FFF2CC"/>
                </a:highlight>
                <a:latin typeface="Calibri"/>
                <a:ea typeface="Calibri"/>
                <a:cs typeface="Calibri"/>
                <a:sym typeface="Calibri"/>
              </a:rPr>
              <a:t>Students with Last Names A - G</a:t>
            </a:r>
            <a:endParaRPr sz="1100">
              <a:solidFill>
                <a:schemeClr val="dk1"/>
              </a:solidFill>
              <a:highlight>
                <a:srgbClr val="FFF2CC"/>
              </a:highlight>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108" name="Google Shape;108;gc32329c47e_0_0"/>
          <p:cNvSpPr txBox="1"/>
          <p:nvPr/>
        </p:nvSpPr>
        <p:spPr>
          <a:xfrm>
            <a:off x="5347825" y="4553775"/>
            <a:ext cx="2088600" cy="9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Schyvonne Ross</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Assistant Principal</a:t>
            </a:r>
            <a:endParaRPr sz="1100">
              <a:latin typeface="Calibri"/>
              <a:ea typeface="Calibri"/>
              <a:cs typeface="Calibri"/>
              <a:sym typeface="Calibri"/>
            </a:endParaRPr>
          </a:p>
          <a:p>
            <a:pPr indent="0" lvl="0" marL="0" rtl="0" algn="l">
              <a:spcBef>
                <a:spcPts val="0"/>
              </a:spcBef>
              <a:spcAft>
                <a:spcPts val="0"/>
              </a:spcAft>
              <a:buNone/>
            </a:pPr>
            <a:r>
              <a:rPr lang="en-US" sz="1100">
                <a:solidFill>
                  <a:schemeClr val="dk1"/>
                </a:solidFill>
                <a:uFill>
                  <a:noFill/>
                </a:uFill>
                <a:latin typeface="Calibri"/>
                <a:ea typeface="Calibri"/>
                <a:cs typeface="Calibri"/>
                <a:sym typeface="Calibri"/>
                <a:hlinkClick r:id="rId10">
                  <a:extLst>
                    <a:ext uri="{A12FA001-AC4F-418D-AE19-62706E023703}">
                      <ahyp:hlinkClr val="tx"/>
                    </a:ext>
                  </a:extLst>
                </a:hlinkClick>
              </a:rPr>
              <a:t>schyvonne.ross@reyn.org</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highlight>
                  <a:srgbClr val="FFF2CC"/>
                </a:highlight>
                <a:latin typeface="Calibri"/>
                <a:ea typeface="Calibri"/>
                <a:cs typeface="Calibri"/>
                <a:sym typeface="Calibri"/>
              </a:rPr>
              <a:t>Students with Last Names H - O</a:t>
            </a:r>
            <a:endParaRPr sz="1100">
              <a:solidFill>
                <a:schemeClr val="dk1"/>
              </a:solidFill>
              <a:highlight>
                <a:srgbClr val="FFF2CC"/>
              </a:highlight>
              <a:latin typeface="Calibri"/>
              <a:ea typeface="Calibri"/>
              <a:cs typeface="Calibri"/>
              <a:sym typeface="Calibri"/>
            </a:endParaRPr>
          </a:p>
          <a:p>
            <a:pPr indent="0" lvl="0" marL="0" rtl="0" algn="l">
              <a:spcBef>
                <a:spcPts val="0"/>
              </a:spcBef>
              <a:spcAft>
                <a:spcPts val="0"/>
              </a:spcAft>
              <a:buNone/>
            </a:pPr>
            <a:r>
              <a:t/>
            </a:r>
            <a:endParaRPr sz="1100">
              <a:highlight>
                <a:srgbClr val="FFF2CC"/>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323249c268_0_954"/>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Building Secretaries</a:t>
            </a:r>
            <a:endParaRPr b="1" i="0" sz="4400" u="none" cap="none" strike="noStrike">
              <a:solidFill>
                <a:schemeClr val="lt1"/>
              </a:solidFill>
              <a:latin typeface="EB Garamond"/>
              <a:ea typeface="EB Garamond"/>
              <a:cs typeface="EB Garamond"/>
              <a:sym typeface="EB Garamond"/>
            </a:endParaRPr>
          </a:p>
        </p:txBody>
      </p:sp>
      <p:pic>
        <p:nvPicPr>
          <p:cNvPr id="115" name="Google Shape;115;g1323249c268_0_954"/>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116" name="Google Shape;116;g1323249c268_0_954"/>
          <p:cNvSpPr txBox="1"/>
          <p:nvPr/>
        </p:nvSpPr>
        <p:spPr>
          <a:xfrm>
            <a:off x="580000" y="3059550"/>
            <a:ext cx="7886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p:txBody>
      </p:sp>
      <p:sp>
        <p:nvSpPr>
          <p:cNvPr id="117" name="Google Shape;117;g1323249c268_0_954"/>
          <p:cNvSpPr/>
          <p:nvPr/>
        </p:nvSpPr>
        <p:spPr>
          <a:xfrm>
            <a:off x="838200" y="1446713"/>
            <a:ext cx="7467600" cy="5167200"/>
          </a:xfrm>
          <a:prstGeom prst="star5">
            <a:avLst>
              <a:gd fmla="val 19098" name="adj"/>
              <a:gd fmla="val 105146" name="hf"/>
              <a:gd fmla="val 110557" name="vf"/>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1323249c268_0_954"/>
          <p:cNvSpPr txBox="1"/>
          <p:nvPr/>
        </p:nvSpPr>
        <p:spPr>
          <a:xfrm>
            <a:off x="921100" y="1732375"/>
            <a:ext cx="5731200" cy="16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latin typeface="Calibri"/>
                <a:ea typeface="Calibri"/>
                <a:cs typeface="Calibri"/>
                <a:sym typeface="Calibri"/>
              </a:rPr>
              <a:t>Amanda Sheller</a:t>
            </a:r>
            <a:endParaRPr sz="26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Administrative/Finance</a:t>
            </a:r>
            <a:endParaRPr sz="1800">
              <a:latin typeface="Calibri"/>
              <a:ea typeface="Calibri"/>
              <a:cs typeface="Calibri"/>
              <a:sym typeface="Calibri"/>
            </a:endParaRPr>
          </a:p>
          <a:p>
            <a:pPr indent="0" lvl="0" marL="0" rtl="0" algn="l">
              <a:spcBef>
                <a:spcPts val="0"/>
              </a:spcBef>
              <a:spcAft>
                <a:spcPts val="0"/>
              </a:spcAft>
              <a:buNone/>
            </a:pPr>
            <a:r>
              <a:rPr lang="en-US" sz="1600">
                <a:solidFill>
                  <a:schemeClr val="dk1"/>
                </a:solidFill>
                <a:uFill>
                  <a:noFill/>
                </a:uFill>
                <a:latin typeface="Calibri"/>
                <a:ea typeface="Calibri"/>
                <a:cs typeface="Calibri"/>
                <a:sym typeface="Calibri"/>
                <a:hlinkClick r:id="rId4">
                  <a:extLst>
                    <a:ext uri="{A12FA001-AC4F-418D-AE19-62706E023703}">
                      <ahyp:hlinkClr val="tx"/>
                    </a:ext>
                  </a:extLst>
                </a:hlinkClick>
              </a:rPr>
              <a:t>amanda.sheller@reyn.org</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rtl="0" algn="ctr">
              <a:spcBef>
                <a:spcPts val="0"/>
              </a:spcBef>
              <a:spcAft>
                <a:spcPts val="0"/>
              </a:spcAft>
              <a:buNone/>
            </a:pPr>
            <a:r>
              <a:rPr lang="en-US" sz="22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Boni Culp</a:t>
            </a:r>
            <a:endParaRPr sz="2600">
              <a:solidFill>
                <a:schemeClr val="dk1"/>
              </a:solidFill>
              <a:latin typeface="Calibri"/>
              <a:ea typeface="Calibri"/>
              <a:cs typeface="Calibri"/>
              <a:sym typeface="Calibri"/>
            </a:endParaRPr>
          </a:p>
          <a:p>
            <a:pPr indent="0" lvl="0" marL="0" rtl="0" algn="ctr">
              <a:spcBef>
                <a:spcPts val="0"/>
              </a:spcBef>
              <a:spcAft>
                <a:spcPts val="0"/>
              </a:spcAft>
              <a:buNone/>
            </a:pPr>
            <a:r>
              <a:rPr lang="en-US" sz="16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Administrative/Attendance &amp; Truancy</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rPr lang="en-US" sz="1600">
                <a:solidFill>
                  <a:schemeClr val="dk1"/>
                </a:solidFill>
                <a:latin typeface="Calibri"/>
                <a:ea typeface="Calibri"/>
                <a:cs typeface="Calibri"/>
                <a:sym typeface="Calibri"/>
              </a:rPr>
              <a:t>                               attendance.lahs@reyn.org</a:t>
            </a:r>
            <a:endParaRPr sz="1600">
              <a:solidFill>
                <a:schemeClr val="dk1"/>
              </a:solidFill>
              <a:latin typeface="Calibri"/>
              <a:ea typeface="Calibri"/>
              <a:cs typeface="Calibri"/>
              <a:sym typeface="Calibri"/>
            </a:endParaRPr>
          </a:p>
          <a:p>
            <a:pPr indent="0" lvl="0" marL="0" rtl="0" algn="ctr">
              <a:spcBef>
                <a:spcPts val="0"/>
              </a:spcBef>
              <a:spcAft>
                <a:spcPts val="0"/>
              </a:spcAft>
              <a:buNone/>
            </a:pPr>
            <a:r>
              <a:t/>
            </a:r>
            <a:endParaRPr>
              <a:solidFill>
                <a:schemeClr val="dk1"/>
              </a:solidFill>
              <a:latin typeface="Calibri"/>
              <a:ea typeface="Calibri"/>
              <a:cs typeface="Calibri"/>
              <a:sym typeface="Calibri"/>
            </a:endParaRPr>
          </a:p>
          <a:p>
            <a:pPr indent="0" lvl="0" marL="0" rtl="0" algn="ctr">
              <a:spcBef>
                <a:spcPts val="0"/>
              </a:spcBef>
              <a:spcAft>
                <a:spcPts val="0"/>
              </a:spcAft>
              <a:buNone/>
            </a:pPr>
            <a:r>
              <a:t/>
            </a:r>
            <a:endParaRPr>
              <a:solidFill>
                <a:schemeClr val="dk1"/>
              </a:solidFill>
              <a:latin typeface="Calibri"/>
              <a:ea typeface="Calibri"/>
              <a:cs typeface="Calibri"/>
              <a:sym typeface="Calibri"/>
            </a:endParaRPr>
          </a:p>
          <a:p>
            <a:pPr indent="0" lvl="0" marL="0" rtl="0" algn="ctr">
              <a:spcBef>
                <a:spcPts val="0"/>
              </a:spcBef>
              <a:spcAft>
                <a:spcPts val="0"/>
              </a:spcAft>
              <a:buNone/>
            </a:pPr>
            <a:r>
              <a:t/>
            </a:r>
            <a:endParaRPr>
              <a:solidFill>
                <a:schemeClr val="dk1"/>
              </a:solidFill>
              <a:latin typeface="Calibri"/>
              <a:ea typeface="Calibri"/>
              <a:cs typeface="Calibri"/>
              <a:sym typeface="Calibri"/>
            </a:endParaRPr>
          </a:p>
          <a:p>
            <a:pPr indent="0" lvl="0" marL="0" rtl="0" algn="r">
              <a:spcBef>
                <a:spcPts val="0"/>
              </a:spcBef>
              <a:spcAft>
                <a:spcPts val="0"/>
              </a:spcAft>
              <a:buNone/>
            </a:pPr>
            <a:r>
              <a:rPr lang="en-US" sz="220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ctr">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9" name="Google Shape;119;g1323249c268_0_954"/>
          <p:cNvSpPr txBox="1"/>
          <p:nvPr/>
        </p:nvSpPr>
        <p:spPr>
          <a:xfrm>
            <a:off x="6208725" y="5167175"/>
            <a:ext cx="2840700" cy="133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Tammy Ludwig</a:t>
            </a:r>
            <a:endParaRPr sz="2600">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Administrative/Records</a:t>
            </a:r>
            <a:endParaRPr sz="1800">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tammy.ludwig@reyn.org</a:t>
            </a:r>
            <a:endParaRPr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dff40689c2_0_1"/>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School Counselors</a:t>
            </a:r>
            <a:endParaRPr b="1" i="0" sz="4400" u="none" cap="none" strike="noStrike">
              <a:solidFill>
                <a:schemeClr val="lt1"/>
              </a:solidFill>
              <a:latin typeface="EB Garamond"/>
              <a:ea typeface="EB Garamond"/>
              <a:cs typeface="EB Garamond"/>
              <a:sym typeface="EB Garamond"/>
            </a:endParaRPr>
          </a:p>
        </p:txBody>
      </p:sp>
      <p:pic>
        <p:nvPicPr>
          <p:cNvPr id="126" name="Google Shape;126;gdff40689c2_0_1"/>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127" name="Google Shape;127;gdff40689c2_0_1"/>
          <p:cNvSpPr txBox="1"/>
          <p:nvPr/>
        </p:nvSpPr>
        <p:spPr>
          <a:xfrm>
            <a:off x="3265500" y="1931875"/>
            <a:ext cx="26130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lang="en-US" sz="2000">
                <a:latin typeface="Calibri"/>
                <a:ea typeface="Calibri"/>
                <a:cs typeface="Calibri"/>
                <a:sym typeface="Calibri"/>
              </a:rPr>
              <a:t>Nora O’Donnell</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lang="en-US" sz="1600">
                <a:latin typeface="Calibri"/>
                <a:ea typeface="Calibri"/>
                <a:cs typeface="Calibri"/>
                <a:sym typeface="Calibri"/>
              </a:rPr>
              <a:t>nora.odonnell@reyn.org</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lang="en-US">
                <a:highlight>
                  <a:srgbClr val="FFF2CC"/>
                </a:highlight>
                <a:latin typeface="Calibri"/>
                <a:ea typeface="Calibri"/>
                <a:cs typeface="Calibri"/>
                <a:sym typeface="Calibri"/>
              </a:rPr>
              <a:t>Students with Last Names A - G </a:t>
            </a:r>
            <a:endParaRPr>
              <a:highlight>
                <a:srgbClr val="FFF2CC"/>
              </a:highlight>
              <a:latin typeface="Calibri"/>
              <a:ea typeface="Calibri"/>
              <a:cs typeface="Calibri"/>
              <a:sym typeface="Calibri"/>
            </a:endParaRPr>
          </a:p>
        </p:txBody>
      </p:sp>
      <p:sp>
        <p:nvSpPr>
          <p:cNvPr id="128" name="Google Shape;128;gdff40689c2_0_1"/>
          <p:cNvSpPr txBox="1"/>
          <p:nvPr/>
        </p:nvSpPr>
        <p:spPr>
          <a:xfrm>
            <a:off x="3265500" y="3448475"/>
            <a:ext cx="26130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Dr. Joyce Addoanum</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joyce.addoanum@reyn.org</a:t>
            </a:r>
            <a:endParaRPr sz="1600">
              <a:latin typeface="Calibri"/>
              <a:ea typeface="Calibri"/>
              <a:cs typeface="Calibri"/>
              <a:sym typeface="Calibri"/>
            </a:endParaRPr>
          </a:p>
          <a:p>
            <a:pPr indent="0" lvl="0" marL="0" rtl="0" algn="l">
              <a:spcBef>
                <a:spcPts val="0"/>
              </a:spcBef>
              <a:spcAft>
                <a:spcPts val="0"/>
              </a:spcAft>
              <a:buNone/>
            </a:pPr>
            <a:r>
              <a:rPr lang="en-US">
                <a:highlight>
                  <a:srgbClr val="FFF2CC"/>
                </a:highlight>
                <a:latin typeface="Calibri"/>
                <a:ea typeface="Calibri"/>
                <a:cs typeface="Calibri"/>
                <a:sym typeface="Calibri"/>
              </a:rPr>
              <a:t>Students with Last Names H - O</a:t>
            </a:r>
            <a:endParaRPr>
              <a:highlight>
                <a:srgbClr val="FFF2CC"/>
              </a:highlight>
              <a:latin typeface="Calibri"/>
              <a:ea typeface="Calibri"/>
              <a:cs typeface="Calibri"/>
              <a:sym typeface="Calibri"/>
            </a:endParaRPr>
          </a:p>
        </p:txBody>
      </p:sp>
      <p:sp>
        <p:nvSpPr>
          <p:cNvPr id="129" name="Google Shape;129;gdff40689c2_0_1"/>
          <p:cNvSpPr txBox="1"/>
          <p:nvPr/>
        </p:nvSpPr>
        <p:spPr>
          <a:xfrm>
            <a:off x="3265500" y="4753950"/>
            <a:ext cx="3302700" cy="11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Kassidy Pierre</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kassidy.pierre@reyn.org</a:t>
            </a:r>
            <a:endParaRPr sz="1600">
              <a:latin typeface="Calibri"/>
              <a:ea typeface="Calibri"/>
              <a:cs typeface="Calibri"/>
              <a:sym typeface="Calibri"/>
            </a:endParaRPr>
          </a:p>
          <a:p>
            <a:pPr indent="0" lvl="0" marL="0" rtl="0" algn="l">
              <a:spcBef>
                <a:spcPts val="0"/>
              </a:spcBef>
              <a:spcAft>
                <a:spcPts val="0"/>
              </a:spcAft>
              <a:buNone/>
            </a:pPr>
            <a:r>
              <a:rPr lang="en-US">
                <a:highlight>
                  <a:srgbClr val="FFF2CC"/>
                </a:highlight>
                <a:latin typeface="Calibri"/>
                <a:ea typeface="Calibri"/>
                <a:cs typeface="Calibri"/>
                <a:sym typeface="Calibri"/>
              </a:rPr>
              <a:t>Students with Last Names P - Z</a:t>
            </a:r>
            <a:endParaRPr>
              <a:highlight>
                <a:srgbClr val="FFF2CC"/>
              </a:highlight>
              <a:latin typeface="Calibri"/>
              <a:ea typeface="Calibri"/>
              <a:cs typeface="Calibri"/>
              <a:sym typeface="Calibri"/>
            </a:endParaRPr>
          </a:p>
        </p:txBody>
      </p:sp>
      <p:pic>
        <p:nvPicPr>
          <p:cNvPr id="130" name="Google Shape;130;gdff40689c2_0_1"/>
          <p:cNvPicPr preferRelativeResize="0"/>
          <p:nvPr/>
        </p:nvPicPr>
        <p:blipFill>
          <a:blip r:embed="rId4">
            <a:alphaModFix/>
          </a:blip>
          <a:stretch>
            <a:fillRect/>
          </a:stretch>
        </p:blipFill>
        <p:spPr>
          <a:xfrm>
            <a:off x="152400" y="1490700"/>
            <a:ext cx="2486025" cy="1838325"/>
          </a:xfrm>
          <a:prstGeom prst="rect">
            <a:avLst/>
          </a:prstGeom>
          <a:noFill/>
          <a:ln>
            <a:noFill/>
          </a:ln>
        </p:spPr>
      </p:pic>
      <p:pic>
        <p:nvPicPr>
          <p:cNvPr id="131" name="Google Shape;131;gdff40689c2_0_1"/>
          <p:cNvPicPr preferRelativeResize="0"/>
          <p:nvPr/>
        </p:nvPicPr>
        <p:blipFill>
          <a:blip r:embed="rId5">
            <a:alphaModFix/>
          </a:blip>
          <a:stretch>
            <a:fillRect/>
          </a:stretch>
        </p:blipFill>
        <p:spPr>
          <a:xfrm>
            <a:off x="5965925" y="2910725"/>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dff9eebcbf_0_8"/>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Safety &amp; Security</a:t>
            </a:r>
            <a:endParaRPr b="1" i="0" sz="4400" u="none" cap="none" strike="noStrike">
              <a:solidFill>
                <a:schemeClr val="lt1"/>
              </a:solidFill>
              <a:latin typeface="EB Garamond"/>
              <a:ea typeface="EB Garamond"/>
              <a:cs typeface="EB Garamond"/>
              <a:sym typeface="EB Garamond"/>
            </a:endParaRPr>
          </a:p>
        </p:txBody>
      </p:sp>
      <p:pic>
        <p:nvPicPr>
          <p:cNvPr id="138" name="Google Shape;138;gdff9eebcbf_0_8"/>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139" name="Google Shape;139;gdff9eebcbf_0_8"/>
          <p:cNvSpPr txBox="1"/>
          <p:nvPr/>
        </p:nvSpPr>
        <p:spPr>
          <a:xfrm>
            <a:off x="628650" y="1489500"/>
            <a:ext cx="7886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40" name="Google Shape;140;gdff9eebcbf_0_8"/>
          <p:cNvSpPr txBox="1"/>
          <p:nvPr/>
        </p:nvSpPr>
        <p:spPr>
          <a:xfrm>
            <a:off x="3547250" y="2225700"/>
            <a:ext cx="3972900" cy="11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Jim Ramsey</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Director of Safety &amp; Security</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Bill Schmitz</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Safety &amp; Security Coordinator</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Robert Ervin</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Safety &amp; Security Officer</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Jalen</a:t>
            </a:r>
            <a:r>
              <a:rPr lang="en-US" sz="1200">
                <a:latin typeface="Calibri"/>
                <a:ea typeface="Calibri"/>
                <a:cs typeface="Calibri"/>
                <a:sym typeface="Calibri"/>
              </a:rPr>
              <a:t> </a:t>
            </a:r>
            <a:r>
              <a:rPr lang="en-US" sz="2000">
                <a:latin typeface="Calibri"/>
                <a:ea typeface="Calibri"/>
                <a:cs typeface="Calibri"/>
                <a:sym typeface="Calibri"/>
              </a:rPr>
              <a:t>Davis-Hopkins</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Safety &amp; Security Officer</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David </a:t>
            </a:r>
            <a:r>
              <a:rPr lang="en-US" sz="2000">
                <a:latin typeface="Calibri"/>
                <a:ea typeface="Calibri"/>
                <a:cs typeface="Calibri"/>
                <a:sym typeface="Calibri"/>
              </a:rPr>
              <a:t>Armstrong</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Safety &amp; Security Officer</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Travis Delancey</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Safety &amp; Security Officer</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41" name="Google Shape;141;gdff9eebcbf_0_8"/>
          <p:cNvPicPr preferRelativeResize="0"/>
          <p:nvPr/>
        </p:nvPicPr>
        <p:blipFill>
          <a:blip r:embed="rId4">
            <a:alphaModFix/>
          </a:blip>
          <a:stretch>
            <a:fillRect/>
          </a:stretch>
        </p:blipFill>
        <p:spPr>
          <a:xfrm>
            <a:off x="375825" y="2945600"/>
            <a:ext cx="2533650" cy="1800225"/>
          </a:xfrm>
          <a:prstGeom prst="rect">
            <a:avLst/>
          </a:prstGeom>
          <a:noFill/>
          <a:ln>
            <a:noFill/>
          </a:ln>
        </p:spPr>
      </p:pic>
      <p:sp>
        <p:nvSpPr>
          <p:cNvPr id="142" name="Google Shape;142;gdff9eebcbf_0_8"/>
          <p:cNvSpPr txBox="1"/>
          <p:nvPr/>
        </p:nvSpPr>
        <p:spPr>
          <a:xfrm>
            <a:off x="3547250" y="1427925"/>
            <a:ext cx="21468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Michele Fulton</a:t>
            </a:r>
            <a:endParaRPr sz="20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School Resource Officer</a:t>
            </a:r>
            <a:endParaRPr sz="1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5362b8deb0_1_0"/>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Pizza with the Principals</a:t>
            </a:r>
            <a:endParaRPr b="1" sz="4400">
              <a:solidFill>
                <a:schemeClr val="lt1"/>
              </a:solidFill>
              <a:latin typeface="EB Garamond"/>
              <a:ea typeface="EB Garamond"/>
              <a:cs typeface="EB Garamond"/>
              <a:sym typeface="EB Garamond"/>
            </a:endParaRPr>
          </a:p>
        </p:txBody>
      </p:sp>
      <p:pic>
        <p:nvPicPr>
          <p:cNvPr id="149" name="Google Shape;149;g25362b8deb0_1_0"/>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150" name="Google Shape;150;g25362b8deb0_1_0"/>
          <p:cNvSpPr txBox="1"/>
          <p:nvPr/>
        </p:nvSpPr>
        <p:spPr>
          <a:xfrm>
            <a:off x="715813" y="5196000"/>
            <a:ext cx="7304400" cy="946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latin typeface="Calibri"/>
              <a:ea typeface="Calibri"/>
              <a:cs typeface="Calibri"/>
              <a:sym typeface="Calibri"/>
            </a:endParaRPr>
          </a:p>
          <a:p>
            <a:pPr indent="0" lvl="0" marL="457200" rtl="0" algn="l">
              <a:spcBef>
                <a:spcPts val="0"/>
              </a:spcBef>
              <a:spcAft>
                <a:spcPts val="0"/>
              </a:spcAft>
              <a:buNone/>
            </a:pPr>
            <a:r>
              <a:rPr lang="en-US" sz="2300">
                <a:highlight>
                  <a:srgbClr val="FFFF00"/>
                </a:highlight>
                <a:latin typeface="Calibri"/>
                <a:ea typeface="Calibri"/>
                <a:cs typeface="Calibri"/>
                <a:sym typeface="Calibri"/>
              </a:rPr>
              <a:t>Goal:</a:t>
            </a:r>
            <a:r>
              <a:rPr lang="en-US" sz="2300">
                <a:latin typeface="Calibri"/>
                <a:ea typeface="Calibri"/>
                <a:cs typeface="Calibri"/>
                <a:sym typeface="Calibri"/>
              </a:rPr>
              <a:t> To provide transparency and to work cooperatively as parents and principals for the success of our students</a:t>
            </a:r>
            <a:endParaRPr sz="2300">
              <a:latin typeface="Calibri"/>
              <a:ea typeface="Calibri"/>
              <a:cs typeface="Calibri"/>
              <a:sym typeface="Calibri"/>
            </a:endParaRPr>
          </a:p>
        </p:txBody>
      </p:sp>
      <p:pic>
        <p:nvPicPr>
          <p:cNvPr id="151" name="Google Shape;151;g25362b8deb0_1_0"/>
          <p:cNvPicPr preferRelativeResize="0"/>
          <p:nvPr/>
        </p:nvPicPr>
        <p:blipFill>
          <a:blip r:embed="rId4">
            <a:alphaModFix/>
          </a:blip>
          <a:stretch>
            <a:fillRect/>
          </a:stretch>
        </p:blipFill>
        <p:spPr>
          <a:xfrm>
            <a:off x="7252477" y="1633725"/>
            <a:ext cx="1587999" cy="2058373"/>
          </a:xfrm>
          <a:prstGeom prst="rect">
            <a:avLst/>
          </a:prstGeom>
          <a:noFill/>
          <a:ln>
            <a:noFill/>
          </a:ln>
        </p:spPr>
      </p:pic>
      <p:pic>
        <p:nvPicPr>
          <p:cNvPr id="152" name="Google Shape;152;g25362b8deb0_1_0"/>
          <p:cNvPicPr preferRelativeResize="0"/>
          <p:nvPr/>
        </p:nvPicPr>
        <p:blipFill>
          <a:blip r:embed="rId5">
            <a:alphaModFix/>
          </a:blip>
          <a:stretch>
            <a:fillRect/>
          </a:stretch>
        </p:blipFill>
        <p:spPr>
          <a:xfrm>
            <a:off x="3010700" y="3612038"/>
            <a:ext cx="2714625" cy="1685925"/>
          </a:xfrm>
          <a:prstGeom prst="rect">
            <a:avLst/>
          </a:prstGeom>
          <a:noFill/>
          <a:ln>
            <a:noFill/>
          </a:ln>
        </p:spPr>
      </p:pic>
      <p:sp>
        <p:nvSpPr>
          <p:cNvPr id="153" name="Google Shape;153;g25362b8deb0_1_0"/>
          <p:cNvSpPr/>
          <p:nvPr/>
        </p:nvSpPr>
        <p:spPr>
          <a:xfrm>
            <a:off x="383975" y="1499340"/>
            <a:ext cx="6504942" cy="4585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9900FF"/>
                </a:solidFill>
                <a:latin typeface="Arial"/>
              </a:rPr>
              <a:t>September 14th @ Summit Cafeteria 6pm-7pm</a:t>
            </a:r>
          </a:p>
        </p:txBody>
      </p:sp>
      <p:sp>
        <p:nvSpPr>
          <p:cNvPr id="154" name="Google Shape;154;g25362b8deb0_1_0"/>
          <p:cNvSpPr/>
          <p:nvPr/>
        </p:nvSpPr>
        <p:spPr>
          <a:xfrm>
            <a:off x="307888" y="2118986"/>
            <a:ext cx="6657116" cy="4585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D966"/>
                </a:solidFill>
                <a:latin typeface="Arial"/>
              </a:rPr>
              <a:t>November 9th @ Livingston Cafeteria 6pm-7pm</a:t>
            </a:r>
          </a:p>
        </p:txBody>
      </p:sp>
      <p:sp>
        <p:nvSpPr>
          <p:cNvPr id="155" name="Google Shape;155;g25362b8deb0_1_0"/>
          <p:cNvSpPr/>
          <p:nvPr/>
        </p:nvSpPr>
        <p:spPr>
          <a:xfrm>
            <a:off x="246313" y="2793400"/>
            <a:ext cx="6828366" cy="37412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9900FF"/>
                </a:solidFill>
                <a:latin typeface="Arial"/>
              </a:rPr>
              <a:t>February 1st @ Summit Cafeteria 6pm-7pm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775de50b1c_2_1"/>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Student Code of Conduct</a:t>
            </a:r>
            <a:endParaRPr b="1" i="0" sz="4400" u="none" cap="none" strike="noStrike">
              <a:solidFill>
                <a:schemeClr val="lt1"/>
              </a:solidFill>
              <a:latin typeface="EB Garamond"/>
              <a:ea typeface="EB Garamond"/>
              <a:cs typeface="EB Garamond"/>
              <a:sym typeface="EB Garamond"/>
            </a:endParaRPr>
          </a:p>
        </p:txBody>
      </p:sp>
      <p:pic>
        <p:nvPicPr>
          <p:cNvPr id="162" name="Google Shape;162;g2775de50b1c_2_1"/>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163" name="Google Shape;163;g2775de50b1c_2_1"/>
          <p:cNvSpPr/>
          <p:nvPr/>
        </p:nvSpPr>
        <p:spPr>
          <a:xfrm>
            <a:off x="942975" y="2200275"/>
            <a:ext cx="1962300" cy="2829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endParaRPr>
          </a:p>
        </p:txBody>
      </p:sp>
      <p:sp>
        <p:nvSpPr>
          <p:cNvPr id="164" name="Google Shape;164;g2775de50b1c_2_1"/>
          <p:cNvSpPr/>
          <p:nvPr/>
        </p:nvSpPr>
        <p:spPr>
          <a:xfrm>
            <a:off x="3629025" y="2200275"/>
            <a:ext cx="1962300" cy="2829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775de50b1c_2_1"/>
          <p:cNvSpPr/>
          <p:nvPr/>
        </p:nvSpPr>
        <p:spPr>
          <a:xfrm>
            <a:off x="6315075" y="2200275"/>
            <a:ext cx="1962300" cy="2829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775de50b1c_2_1"/>
          <p:cNvSpPr txBox="1"/>
          <p:nvPr/>
        </p:nvSpPr>
        <p:spPr>
          <a:xfrm>
            <a:off x="942975" y="1819275"/>
            <a:ext cx="1924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TIER 1</a:t>
            </a:r>
            <a:endParaRPr b="1">
              <a:latin typeface="Calibri"/>
              <a:ea typeface="Calibri"/>
              <a:cs typeface="Calibri"/>
              <a:sym typeface="Calibri"/>
            </a:endParaRPr>
          </a:p>
        </p:txBody>
      </p:sp>
      <p:sp>
        <p:nvSpPr>
          <p:cNvPr id="167" name="Google Shape;167;g2775de50b1c_2_1"/>
          <p:cNvSpPr txBox="1"/>
          <p:nvPr/>
        </p:nvSpPr>
        <p:spPr>
          <a:xfrm>
            <a:off x="3648075" y="1819275"/>
            <a:ext cx="1924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TIER 2</a:t>
            </a:r>
            <a:endParaRPr b="1">
              <a:latin typeface="Calibri"/>
              <a:ea typeface="Calibri"/>
              <a:cs typeface="Calibri"/>
              <a:sym typeface="Calibri"/>
            </a:endParaRPr>
          </a:p>
        </p:txBody>
      </p:sp>
      <p:sp>
        <p:nvSpPr>
          <p:cNvPr id="168" name="Google Shape;168;g2775de50b1c_2_1"/>
          <p:cNvSpPr txBox="1"/>
          <p:nvPr/>
        </p:nvSpPr>
        <p:spPr>
          <a:xfrm>
            <a:off x="6315075" y="1819275"/>
            <a:ext cx="1924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TIER 3</a:t>
            </a:r>
            <a:endParaRPr b="1">
              <a:latin typeface="Calibri"/>
              <a:ea typeface="Calibri"/>
              <a:cs typeface="Calibri"/>
              <a:sym typeface="Calibri"/>
            </a:endParaRPr>
          </a:p>
        </p:txBody>
      </p:sp>
      <p:sp>
        <p:nvSpPr>
          <p:cNvPr id="169" name="Google Shape;169;g2775de50b1c_2_1"/>
          <p:cNvSpPr txBox="1"/>
          <p:nvPr/>
        </p:nvSpPr>
        <p:spPr>
          <a:xfrm>
            <a:off x="1133475" y="2243175"/>
            <a:ext cx="1505100" cy="21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rgbClr val="FFFFFF"/>
                </a:solidFill>
                <a:latin typeface="Calibri"/>
                <a:ea typeface="Calibri"/>
                <a:cs typeface="Calibri"/>
                <a:sym typeface="Calibri"/>
              </a:rPr>
              <a:t>Tardies</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Insubordination</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Skipping</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Academic Misconduct</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Disruption of Class</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Public Display of Affection</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Dress Code</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t/>
            </a:r>
            <a:endParaRPr b="1" sz="1100">
              <a:solidFill>
                <a:srgbClr val="FFFFFF"/>
              </a:solidFill>
              <a:latin typeface="Calibri"/>
              <a:ea typeface="Calibri"/>
              <a:cs typeface="Calibri"/>
              <a:sym typeface="Calibri"/>
            </a:endParaRPr>
          </a:p>
          <a:p>
            <a:pPr indent="0" lvl="0" marL="0" rtl="0" algn="l">
              <a:spcBef>
                <a:spcPts val="0"/>
              </a:spcBef>
              <a:spcAft>
                <a:spcPts val="0"/>
              </a:spcAft>
              <a:buNone/>
            </a:pPr>
            <a:r>
              <a:rPr b="1" lang="en-US" sz="1100">
                <a:solidFill>
                  <a:srgbClr val="FFFFFF"/>
                </a:solidFill>
                <a:latin typeface="Calibri"/>
                <a:ea typeface="Calibri"/>
                <a:cs typeface="Calibri"/>
                <a:sym typeface="Calibri"/>
              </a:rPr>
              <a:t>Horseplay</a:t>
            </a:r>
            <a:endParaRPr b="1" sz="1100">
              <a:solidFill>
                <a:srgbClr val="FFFFFF"/>
              </a:solidFill>
              <a:latin typeface="Calibri"/>
              <a:ea typeface="Calibri"/>
              <a:cs typeface="Calibri"/>
              <a:sym typeface="Calibri"/>
            </a:endParaRPr>
          </a:p>
        </p:txBody>
      </p:sp>
      <p:sp>
        <p:nvSpPr>
          <p:cNvPr id="170" name="Google Shape;170;g2775de50b1c_2_1"/>
          <p:cNvSpPr txBox="1"/>
          <p:nvPr/>
        </p:nvSpPr>
        <p:spPr>
          <a:xfrm>
            <a:off x="3819450" y="2243175"/>
            <a:ext cx="1505100" cy="21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solidFill>
                  <a:schemeClr val="lt1"/>
                </a:solidFill>
                <a:latin typeface="Calibri"/>
                <a:ea typeface="Calibri"/>
                <a:cs typeface="Calibri"/>
                <a:sym typeface="Calibri"/>
              </a:rPr>
              <a:t>School Disruption</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Repeated Offenses</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Persistent Disorderly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Gambling</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Bullying/Harassment</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Possession of Unauthorized Devices</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Tobacco</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Threatening Behavior</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b="1" sz="900">
              <a:solidFill>
                <a:schemeClr val="lt1"/>
              </a:solidFill>
              <a:latin typeface="Calibri"/>
              <a:ea typeface="Calibri"/>
              <a:cs typeface="Calibri"/>
              <a:sym typeface="Calibri"/>
            </a:endParaRPr>
          </a:p>
          <a:p>
            <a:pPr indent="0" lvl="0" marL="0" rtl="0" algn="l">
              <a:spcBef>
                <a:spcPts val="0"/>
              </a:spcBef>
              <a:spcAft>
                <a:spcPts val="0"/>
              </a:spcAft>
              <a:buNone/>
            </a:pPr>
            <a:r>
              <a:rPr b="1" lang="en-US" sz="900">
                <a:solidFill>
                  <a:schemeClr val="lt1"/>
                </a:solidFill>
                <a:latin typeface="Calibri"/>
                <a:ea typeface="Calibri"/>
                <a:cs typeface="Calibri"/>
                <a:sym typeface="Calibri"/>
              </a:rPr>
              <a:t>Theft</a:t>
            </a:r>
            <a:endParaRPr b="1" sz="900">
              <a:solidFill>
                <a:schemeClr val="lt1"/>
              </a:solidFill>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p:txBody>
      </p:sp>
      <p:sp>
        <p:nvSpPr>
          <p:cNvPr id="171" name="Google Shape;171;g2775de50b1c_2_1"/>
          <p:cNvSpPr txBox="1"/>
          <p:nvPr/>
        </p:nvSpPr>
        <p:spPr>
          <a:xfrm>
            <a:off x="6581775" y="2495550"/>
            <a:ext cx="1505100" cy="21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lt1"/>
                </a:solidFill>
                <a:latin typeface="Calibri"/>
                <a:ea typeface="Calibri"/>
                <a:cs typeface="Calibri"/>
                <a:sym typeface="Calibri"/>
              </a:rPr>
              <a:t>Fighting</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rPr b="1" lang="en-US" sz="1200">
                <a:solidFill>
                  <a:schemeClr val="lt1"/>
                </a:solidFill>
                <a:latin typeface="Calibri"/>
                <a:ea typeface="Calibri"/>
                <a:cs typeface="Calibri"/>
                <a:sym typeface="Calibri"/>
              </a:rPr>
              <a:t>Drugs</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rPr b="1" lang="en-US" sz="1200">
                <a:solidFill>
                  <a:schemeClr val="lt1"/>
                </a:solidFill>
                <a:latin typeface="Calibri"/>
                <a:ea typeface="Calibri"/>
                <a:cs typeface="Calibri"/>
                <a:sym typeface="Calibri"/>
              </a:rPr>
              <a:t>Sex/Sexting</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rPr b="1" lang="en-US" sz="1200">
                <a:solidFill>
                  <a:schemeClr val="lt1"/>
                </a:solidFill>
                <a:latin typeface="Calibri"/>
                <a:ea typeface="Calibri"/>
                <a:cs typeface="Calibri"/>
                <a:sym typeface="Calibri"/>
              </a:rPr>
              <a:t>Alcohol</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rPr b="1" lang="en-US" sz="1200">
                <a:solidFill>
                  <a:schemeClr val="lt1"/>
                </a:solidFill>
                <a:latin typeface="Calibri"/>
                <a:ea typeface="Calibri"/>
                <a:cs typeface="Calibri"/>
                <a:sym typeface="Calibri"/>
              </a:rPr>
              <a:t>Assault</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rPr b="1" lang="en-US" sz="1200">
                <a:solidFill>
                  <a:schemeClr val="lt1"/>
                </a:solidFill>
                <a:latin typeface="Calibri"/>
                <a:ea typeface="Calibri"/>
                <a:cs typeface="Calibri"/>
                <a:sym typeface="Calibri"/>
              </a:rPr>
              <a:t>Dangerous Weapons</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72" name="Google Shape;172;g2775de50b1c_2_1"/>
          <p:cNvSpPr/>
          <p:nvPr/>
        </p:nvSpPr>
        <p:spPr>
          <a:xfrm>
            <a:off x="928725" y="5324475"/>
            <a:ext cx="1990800" cy="638100"/>
          </a:xfrm>
          <a:prstGeom prst="flowChartAlternateProcess">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3" name="Google Shape;173;g2775de50b1c_2_1"/>
          <p:cNvSpPr/>
          <p:nvPr/>
        </p:nvSpPr>
        <p:spPr>
          <a:xfrm>
            <a:off x="3576600" y="5324475"/>
            <a:ext cx="1990800" cy="638100"/>
          </a:xfrm>
          <a:prstGeom prst="flowChartAlternateProcess">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775de50b1c_2_1"/>
          <p:cNvSpPr/>
          <p:nvPr/>
        </p:nvSpPr>
        <p:spPr>
          <a:xfrm>
            <a:off x="6338925" y="5324475"/>
            <a:ext cx="1990800" cy="638100"/>
          </a:xfrm>
          <a:prstGeom prst="flowChartAlternateProcess">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5" name="Google Shape;175;g2775de50b1c_2_1"/>
          <p:cNvSpPr txBox="1"/>
          <p:nvPr/>
        </p:nvSpPr>
        <p:spPr>
          <a:xfrm>
            <a:off x="1076325" y="5448300"/>
            <a:ext cx="1657500" cy="3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Classroom</a:t>
            </a:r>
            <a:endParaRPr>
              <a:latin typeface="Calibri"/>
              <a:ea typeface="Calibri"/>
              <a:cs typeface="Calibri"/>
              <a:sym typeface="Calibri"/>
            </a:endParaRPr>
          </a:p>
        </p:txBody>
      </p:sp>
      <p:sp>
        <p:nvSpPr>
          <p:cNvPr id="176" name="Google Shape;176;g2775de50b1c_2_1"/>
          <p:cNvSpPr txBox="1"/>
          <p:nvPr/>
        </p:nvSpPr>
        <p:spPr>
          <a:xfrm>
            <a:off x="3707625" y="5448300"/>
            <a:ext cx="1657500" cy="3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ISS/1-9 Days OSS</a:t>
            </a:r>
            <a:endParaRPr>
              <a:latin typeface="Calibri"/>
              <a:ea typeface="Calibri"/>
              <a:cs typeface="Calibri"/>
              <a:sym typeface="Calibri"/>
            </a:endParaRPr>
          </a:p>
        </p:txBody>
      </p:sp>
      <p:sp>
        <p:nvSpPr>
          <p:cNvPr id="177" name="Google Shape;177;g2775de50b1c_2_1"/>
          <p:cNvSpPr txBox="1"/>
          <p:nvPr/>
        </p:nvSpPr>
        <p:spPr>
          <a:xfrm>
            <a:off x="6519825" y="5324475"/>
            <a:ext cx="1552800" cy="3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Calibri"/>
                <a:ea typeface="Calibri"/>
                <a:cs typeface="Calibri"/>
                <a:sym typeface="Calibri"/>
              </a:rPr>
              <a:t>10 Days OSS &amp; Recommendation for Expulsion</a:t>
            </a:r>
            <a:endParaRPr sz="1200">
              <a:latin typeface="Calibri"/>
              <a:ea typeface="Calibri"/>
              <a:cs typeface="Calibri"/>
              <a:sym typeface="Calibri"/>
            </a:endParaRPr>
          </a:p>
        </p:txBody>
      </p:sp>
      <p:sp>
        <p:nvSpPr>
          <p:cNvPr id="178" name="Google Shape;178;g2775de50b1c_2_1"/>
          <p:cNvSpPr txBox="1"/>
          <p:nvPr/>
        </p:nvSpPr>
        <p:spPr>
          <a:xfrm>
            <a:off x="4680525" y="4609300"/>
            <a:ext cx="448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7785092cb9_0_18"/>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g27785092cb9_0_18"/>
          <p:cNvSpPr/>
          <p:nvPr/>
        </p:nvSpPr>
        <p:spPr>
          <a:xfrm>
            <a:off x="-166253" y="1338349"/>
            <a:ext cx="9426600" cy="45600"/>
          </a:xfrm>
          <a:prstGeom prst="rect">
            <a:avLst/>
          </a:prstGeom>
          <a:solidFill>
            <a:srgbClr val="FFC7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g27785092cb9_0_18"/>
          <p:cNvSpPr txBox="1"/>
          <p:nvPr>
            <p:ph type="title"/>
          </p:nvPr>
        </p:nvSpPr>
        <p:spPr>
          <a:xfrm>
            <a:off x="628650" y="273844"/>
            <a:ext cx="7886700" cy="9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EB Garamond"/>
              <a:buNone/>
            </a:pPr>
            <a:r>
              <a:rPr lang="en-US" sz="4000">
                <a:solidFill>
                  <a:schemeClr val="lt1"/>
                </a:solidFill>
                <a:latin typeface="EB Garamond"/>
                <a:ea typeface="EB Garamond"/>
                <a:cs typeface="EB Garamond"/>
                <a:sym typeface="EB Garamond"/>
              </a:rPr>
              <a:t>Cell Phones &amp; Dress Code (Bennett)</a:t>
            </a:r>
            <a:endParaRPr sz="4000">
              <a:solidFill>
                <a:schemeClr val="lt1"/>
              </a:solidFill>
              <a:latin typeface="EB Garamond"/>
              <a:ea typeface="EB Garamond"/>
              <a:cs typeface="EB Garamond"/>
              <a:sym typeface="EB Garamond"/>
            </a:endParaRPr>
          </a:p>
        </p:txBody>
      </p:sp>
      <p:pic>
        <p:nvPicPr>
          <p:cNvPr id="186" name="Google Shape;186;g27785092cb9_0_18"/>
          <p:cNvPicPr preferRelativeResize="0"/>
          <p:nvPr/>
        </p:nvPicPr>
        <p:blipFill rotWithShape="1">
          <a:blip r:embed="rId3">
            <a:alphaModFix/>
          </a:blip>
          <a:srcRect b="0" l="0" r="0" t="0"/>
          <a:stretch/>
        </p:blipFill>
        <p:spPr>
          <a:xfrm>
            <a:off x="7908521" y="81275"/>
            <a:ext cx="910244" cy="892205"/>
          </a:xfrm>
          <a:prstGeom prst="rect">
            <a:avLst/>
          </a:prstGeom>
          <a:noFill/>
          <a:ln>
            <a:noFill/>
          </a:ln>
        </p:spPr>
      </p:pic>
      <p:sp>
        <p:nvSpPr>
          <p:cNvPr id="187" name="Google Shape;187;g27785092cb9_0_18"/>
          <p:cNvSpPr/>
          <p:nvPr/>
        </p:nvSpPr>
        <p:spPr>
          <a:xfrm>
            <a:off x="21821" y="6311899"/>
            <a:ext cx="91221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1" lang="en-US" sz="1600" u="none" cap="none" strike="noStrike">
                <a:solidFill>
                  <a:srgbClr val="5F497A"/>
                </a:solidFill>
                <a:latin typeface="EB Garamond"/>
                <a:ea typeface="EB Garamond"/>
                <a:cs typeface="EB Garamond"/>
                <a:sym typeface="EB Garamond"/>
              </a:rPr>
              <a:t> Empowering leaders who impact the NOW and innovate the FUTURE</a:t>
            </a:r>
            <a:endParaRPr b="0" i="0" sz="1600" u="none" cap="none" strike="noStrike">
              <a:solidFill>
                <a:srgbClr val="888888"/>
              </a:solidFill>
              <a:latin typeface="Times New Roman"/>
              <a:ea typeface="Times New Roman"/>
              <a:cs typeface="Times New Roman"/>
              <a:sym typeface="Times New Roman"/>
            </a:endParaRPr>
          </a:p>
        </p:txBody>
      </p:sp>
      <p:sp>
        <p:nvSpPr>
          <p:cNvPr id="188" name="Google Shape;188;g27785092cb9_0_18"/>
          <p:cNvSpPr txBox="1"/>
          <p:nvPr/>
        </p:nvSpPr>
        <p:spPr>
          <a:xfrm>
            <a:off x="628650" y="1611333"/>
            <a:ext cx="8031300" cy="40380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SzPts val="1600"/>
              <a:buChar char="●"/>
            </a:pPr>
            <a:r>
              <a:rPr lang="en-US" sz="1600" u="sng">
                <a:solidFill>
                  <a:schemeClr val="hlink"/>
                </a:solidFill>
                <a:hlinkClick r:id="rId4"/>
              </a:rPr>
              <a:t>23/24 Student Handbook</a:t>
            </a:r>
            <a:endParaRPr sz="1600"/>
          </a:p>
          <a:p>
            <a:pPr indent="-330200" lvl="1" marL="914400" rtl="0" algn="l">
              <a:lnSpc>
                <a:spcPct val="90000"/>
              </a:lnSpc>
              <a:spcBef>
                <a:spcPts val="0"/>
              </a:spcBef>
              <a:spcAft>
                <a:spcPts val="0"/>
              </a:spcAft>
              <a:buSzPts val="1600"/>
              <a:buChar char="○"/>
            </a:pPr>
            <a:r>
              <a:rPr lang="en-US" sz="1600"/>
              <a:t>Dress code can be found on page 90.</a:t>
            </a:r>
            <a:endParaRPr sz="1600"/>
          </a:p>
          <a:p>
            <a:pPr indent="-330200" lvl="2" marL="1371600" rtl="0" algn="l">
              <a:lnSpc>
                <a:spcPct val="90000"/>
              </a:lnSpc>
              <a:spcBef>
                <a:spcPts val="0"/>
              </a:spcBef>
              <a:spcAft>
                <a:spcPts val="0"/>
              </a:spcAft>
              <a:buSzPts val="1600"/>
              <a:buChar char="■"/>
            </a:pPr>
            <a:r>
              <a:rPr lang="en-US" sz="1600"/>
              <a:t>head coverings, unless </a:t>
            </a:r>
            <a:r>
              <a:rPr lang="en-US" sz="1600"/>
              <a:t>religious</a:t>
            </a:r>
            <a:r>
              <a:rPr lang="en-US" sz="1600"/>
              <a:t> or medical</a:t>
            </a:r>
            <a:endParaRPr sz="1600"/>
          </a:p>
          <a:p>
            <a:pPr indent="-330200" lvl="2" marL="1371600" rtl="0" algn="l">
              <a:lnSpc>
                <a:spcPct val="90000"/>
              </a:lnSpc>
              <a:spcBef>
                <a:spcPts val="0"/>
              </a:spcBef>
              <a:spcAft>
                <a:spcPts val="0"/>
              </a:spcAft>
              <a:buSzPts val="1600"/>
              <a:buChar char="■"/>
            </a:pPr>
            <a:r>
              <a:rPr lang="en-US" sz="1600"/>
              <a:t>midriffs</a:t>
            </a:r>
            <a:endParaRPr sz="1600"/>
          </a:p>
          <a:p>
            <a:pPr indent="-330200" lvl="2" marL="1371600" rtl="0" algn="l">
              <a:lnSpc>
                <a:spcPct val="90000"/>
              </a:lnSpc>
              <a:spcBef>
                <a:spcPts val="0"/>
              </a:spcBef>
              <a:spcAft>
                <a:spcPts val="0"/>
              </a:spcAft>
              <a:buSzPts val="1600"/>
              <a:buChar char="■"/>
            </a:pPr>
            <a:r>
              <a:rPr lang="en-US" sz="1600"/>
              <a:t>no drug or alcohol representation</a:t>
            </a:r>
            <a:endParaRPr sz="1600"/>
          </a:p>
          <a:p>
            <a:pPr indent="0" lvl="0" marL="0" rtl="0" algn="l">
              <a:lnSpc>
                <a:spcPct val="90000"/>
              </a:lnSpc>
              <a:spcBef>
                <a:spcPts val="0"/>
              </a:spcBef>
              <a:spcAft>
                <a:spcPts val="0"/>
              </a:spcAft>
              <a:buNone/>
            </a:pPr>
            <a:r>
              <a:t/>
            </a:r>
            <a:endParaRPr sz="1600"/>
          </a:p>
          <a:p>
            <a:pPr indent="0" lvl="0" marL="0" rtl="0" algn="l">
              <a:lnSpc>
                <a:spcPct val="90000"/>
              </a:lnSpc>
              <a:spcBef>
                <a:spcPts val="0"/>
              </a:spcBef>
              <a:spcAft>
                <a:spcPts val="0"/>
              </a:spcAft>
              <a:buNone/>
            </a:pPr>
            <a:r>
              <a:t/>
            </a:r>
            <a:endParaRPr sz="1600"/>
          </a:p>
          <a:p>
            <a:pPr indent="-330200" lvl="1" marL="914400" rtl="0" algn="l">
              <a:lnSpc>
                <a:spcPct val="90000"/>
              </a:lnSpc>
              <a:spcBef>
                <a:spcPts val="0"/>
              </a:spcBef>
              <a:spcAft>
                <a:spcPts val="0"/>
              </a:spcAft>
              <a:buSzPts val="1600"/>
              <a:buChar char="○"/>
            </a:pPr>
            <a:r>
              <a:rPr lang="en-US" sz="1600"/>
              <a:t>Cell phone policy can be found on page 94.</a:t>
            </a:r>
            <a:endParaRPr sz="1600"/>
          </a:p>
          <a:p>
            <a:pPr indent="0" lvl="0" marL="1371600" rtl="0" algn="l">
              <a:lnSpc>
                <a:spcPct val="90000"/>
              </a:lnSpc>
              <a:spcBef>
                <a:spcPts val="0"/>
              </a:spcBef>
              <a:spcAft>
                <a:spcPts val="0"/>
              </a:spcAft>
              <a:buNone/>
            </a:pPr>
            <a:r>
              <a:rPr lang="en-US" sz="1200">
                <a:solidFill>
                  <a:schemeClr val="dk1"/>
                </a:solidFill>
              </a:rPr>
              <a:t>All technology, to include personally owned electronic devices (cell phones, iPods, tablets and similar devices) brought into the schools must only be used to support education and research and be consistent with the objectives of the district. All personal electronic devices must be turned off, kept secured, and out of sight during the school day. A student shall not use a personal electronic device during instructional time unless expressly permitted while under the supervision and direction of school staff.</a:t>
            </a:r>
            <a:endParaRPr sz="1200">
              <a:solidFill>
                <a:schemeClr val="dk1"/>
              </a:solidFill>
            </a:endParaRPr>
          </a:p>
          <a:p>
            <a:pPr indent="0" lvl="0" marL="0" rtl="0" algn="l">
              <a:lnSpc>
                <a:spcPct val="90000"/>
              </a:lnSpc>
              <a:spcBef>
                <a:spcPts val="0"/>
              </a:spcBef>
              <a:spcAft>
                <a:spcPts val="0"/>
              </a:spcAft>
              <a:buNone/>
            </a:pPr>
            <a:r>
              <a:t/>
            </a:r>
            <a:endParaRPr sz="1200">
              <a:solidFill>
                <a:schemeClr val="dk1"/>
              </a:solidFill>
            </a:endParaRPr>
          </a:p>
          <a:p>
            <a:pPr indent="-304800" lvl="0" marL="1371600" rtl="0" algn="l">
              <a:lnSpc>
                <a:spcPct val="90000"/>
              </a:lnSpc>
              <a:spcBef>
                <a:spcPts val="0"/>
              </a:spcBef>
              <a:spcAft>
                <a:spcPts val="0"/>
              </a:spcAft>
              <a:buClr>
                <a:schemeClr val="dk1"/>
              </a:buClr>
              <a:buSzPts val="1200"/>
              <a:buChar char="●"/>
            </a:pPr>
            <a:r>
              <a:rPr lang="en-US" sz="1200">
                <a:solidFill>
                  <a:schemeClr val="dk1"/>
                </a:solidFill>
              </a:rPr>
              <a:t>Not to be used during instructional time</a:t>
            </a:r>
            <a:endParaRPr sz="1200">
              <a:solidFill>
                <a:schemeClr val="dk1"/>
              </a:solidFill>
            </a:endParaRPr>
          </a:p>
          <a:p>
            <a:pPr indent="-304800" lvl="0" marL="1371600" rtl="0" algn="l">
              <a:lnSpc>
                <a:spcPct val="90000"/>
              </a:lnSpc>
              <a:spcBef>
                <a:spcPts val="0"/>
              </a:spcBef>
              <a:spcAft>
                <a:spcPts val="0"/>
              </a:spcAft>
              <a:buClr>
                <a:schemeClr val="dk1"/>
              </a:buClr>
              <a:buSzPts val="1200"/>
              <a:buChar char="●"/>
            </a:pPr>
            <a:r>
              <a:rPr lang="en-US" sz="1200">
                <a:solidFill>
                  <a:schemeClr val="dk1"/>
                </a:solidFill>
              </a:rPr>
              <a:t>Do not record fights or other poor behavior</a:t>
            </a:r>
            <a:endParaRPr sz="1200">
              <a:solidFill>
                <a:schemeClr val="dk1"/>
              </a:solidFill>
            </a:endParaRPr>
          </a:p>
          <a:p>
            <a:pPr indent="-304800" lvl="0" marL="1371600" rtl="0" algn="l">
              <a:lnSpc>
                <a:spcPct val="90000"/>
              </a:lnSpc>
              <a:spcBef>
                <a:spcPts val="0"/>
              </a:spcBef>
              <a:spcAft>
                <a:spcPts val="0"/>
              </a:spcAft>
              <a:buClr>
                <a:schemeClr val="dk1"/>
              </a:buClr>
              <a:buSzPts val="1200"/>
              <a:buChar char="●"/>
            </a:pPr>
            <a:r>
              <a:rPr lang="en-US" sz="1200">
                <a:solidFill>
                  <a:schemeClr val="dk1"/>
                </a:solidFill>
              </a:rPr>
              <a:t>Bullying via Social Media</a:t>
            </a:r>
            <a:endParaRPr sz="1200">
              <a:solidFill>
                <a:schemeClr val="dk1"/>
              </a:solidFill>
            </a:endParaRPr>
          </a:p>
          <a:p>
            <a:pPr indent="0" lvl="0" marL="0" rtl="0" algn="l">
              <a:lnSpc>
                <a:spcPct val="90000"/>
              </a:lnSpc>
              <a:spcBef>
                <a:spcPts val="0"/>
              </a:spcBef>
              <a:spcAft>
                <a:spcPts val="0"/>
              </a:spcAft>
              <a:buNone/>
            </a:pPr>
            <a:r>
              <a:t/>
            </a:r>
            <a:endParaRPr sz="1600">
              <a:solidFill>
                <a:schemeClr val="dk1"/>
              </a:solidFill>
            </a:endParaRPr>
          </a:p>
          <a:p>
            <a:pPr indent="0" lvl="0" marL="1371600" rtl="0" algn="l">
              <a:lnSpc>
                <a:spcPct val="90000"/>
              </a:lnSpc>
              <a:spcBef>
                <a:spcPts val="0"/>
              </a:spcBef>
              <a:spcAft>
                <a:spcPts val="0"/>
              </a:spcAft>
              <a:buNone/>
            </a:pPr>
            <a:r>
              <a:t/>
            </a:r>
            <a:endParaRPr sz="1600"/>
          </a:p>
          <a:p>
            <a:pPr indent="0" lvl="0" marL="457200" rtl="0" algn="l">
              <a:lnSpc>
                <a:spcPct val="90000"/>
              </a:lnSpc>
              <a:spcBef>
                <a:spcPts val="0"/>
              </a:spcBef>
              <a:spcAft>
                <a:spcPts val="0"/>
              </a:spcAft>
              <a:buNone/>
            </a:pPr>
            <a:r>
              <a:t/>
            </a:r>
            <a:endParaRPr sz="1600"/>
          </a:p>
          <a:p>
            <a:pPr indent="0" lvl="0" marL="457200" rtl="0" algn="l">
              <a:lnSpc>
                <a:spcPct val="90000"/>
              </a:lnSpc>
              <a:spcBef>
                <a:spcPts val="0"/>
              </a:spcBef>
              <a:spcAft>
                <a:spcPts val="0"/>
              </a:spcAft>
              <a:buNone/>
            </a:pPr>
            <a:r>
              <a:t/>
            </a:r>
            <a:endParaRPr sz="1600"/>
          </a:p>
          <a:p>
            <a:pPr indent="0" lvl="0" marL="457200" rtl="0" algn="l">
              <a:lnSpc>
                <a:spcPct val="90000"/>
              </a:lnSpc>
              <a:spcBef>
                <a:spcPts val="0"/>
              </a:spcBef>
              <a:spcAft>
                <a:spcPts val="0"/>
              </a:spcAft>
              <a:buNone/>
            </a:pPr>
            <a:r>
              <a:t/>
            </a:r>
            <a:endParaRPr sz="1600"/>
          </a:p>
          <a:p>
            <a:pPr indent="0" lvl="0" marL="457200" rtl="0" algn="l">
              <a:lnSpc>
                <a:spcPct val="90000"/>
              </a:lnSpc>
              <a:spcBef>
                <a:spcPts val="0"/>
              </a:spcBef>
              <a:spcAft>
                <a:spcPts val="0"/>
              </a:spcAft>
              <a:buNone/>
            </a:pPr>
            <a:r>
              <a:t/>
            </a:r>
            <a:endParaRPr sz="1600"/>
          </a:p>
          <a:p>
            <a:pPr indent="0" lvl="0" marL="457200" rtl="0" algn="l">
              <a:lnSpc>
                <a:spcPct val="90000"/>
              </a:lnSpc>
              <a:spcBef>
                <a:spcPts val="0"/>
              </a:spcBef>
              <a:spcAft>
                <a:spcPts val="0"/>
              </a:spcAft>
              <a:buNone/>
            </a:pPr>
            <a:r>
              <a:t/>
            </a:r>
            <a:endParaRPr sz="1600"/>
          </a:p>
          <a:p>
            <a:pPr indent="0" lvl="0" marL="0" rtl="0" algn="l">
              <a:lnSpc>
                <a:spcPct val="90000"/>
              </a:lnSpc>
              <a:spcBef>
                <a:spcPts val="0"/>
              </a:spcBef>
              <a:spcAft>
                <a:spcPts val="0"/>
              </a:spcAft>
              <a:buNone/>
            </a:pPr>
            <a:r>
              <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775de50b1c_2_21"/>
          <p:cNvSpPr/>
          <p:nvPr/>
        </p:nvSpPr>
        <p:spPr>
          <a:xfrm>
            <a:off x="0" y="0"/>
            <a:ext cx="9144000" cy="1338300"/>
          </a:xfrm>
          <a:prstGeom prst="rect">
            <a:avLst/>
          </a:prstGeom>
          <a:solidFill>
            <a:srgbClr val="512D6D"/>
          </a:solidFill>
          <a:ln cap="flat" cmpd="sng" w="12700">
            <a:solidFill>
              <a:srgbClr val="512D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EB Garamond"/>
              <a:buNone/>
            </a:pPr>
            <a:r>
              <a:rPr b="1" lang="en-US" sz="4400">
                <a:solidFill>
                  <a:schemeClr val="lt1"/>
                </a:solidFill>
                <a:latin typeface="EB Garamond"/>
                <a:ea typeface="EB Garamond"/>
                <a:cs typeface="EB Garamond"/>
                <a:sym typeface="EB Garamond"/>
              </a:rPr>
              <a:t>Student Code of Conduct</a:t>
            </a:r>
            <a:endParaRPr b="1" i="0" sz="4400" u="none" cap="none" strike="noStrike">
              <a:solidFill>
                <a:schemeClr val="lt1"/>
              </a:solidFill>
              <a:latin typeface="EB Garamond"/>
              <a:ea typeface="EB Garamond"/>
              <a:cs typeface="EB Garamond"/>
              <a:sym typeface="EB Garamond"/>
            </a:endParaRPr>
          </a:p>
        </p:txBody>
      </p:sp>
      <p:pic>
        <p:nvPicPr>
          <p:cNvPr id="195" name="Google Shape;195;g2775de50b1c_2_21"/>
          <p:cNvPicPr preferRelativeResize="0"/>
          <p:nvPr/>
        </p:nvPicPr>
        <p:blipFill rotWithShape="1">
          <a:blip r:embed="rId3">
            <a:alphaModFix/>
          </a:blip>
          <a:srcRect b="0" l="0" r="0" t="0"/>
          <a:stretch/>
        </p:blipFill>
        <p:spPr>
          <a:xfrm>
            <a:off x="7908521" y="81275"/>
            <a:ext cx="1213658" cy="1189606"/>
          </a:xfrm>
          <a:prstGeom prst="rect">
            <a:avLst/>
          </a:prstGeom>
          <a:noFill/>
          <a:ln>
            <a:noFill/>
          </a:ln>
        </p:spPr>
      </p:pic>
      <p:sp>
        <p:nvSpPr>
          <p:cNvPr id="196" name="Google Shape;196;g2775de50b1c_2_21"/>
          <p:cNvSpPr txBox="1"/>
          <p:nvPr/>
        </p:nvSpPr>
        <p:spPr>
          <a:xfrm>
            <a:off x="874250" y="1933050"/>
            <a:ext cx="75867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Calibri"/>
              <a:ea typeface="Calibri"/>
              <a:cs typeface="Calibri"/>
              <a:sym typeface="Calibri"/>
            </a:endParaRPr>
          </a:p>
        </p:txBody>
      </p:sp>
      <p:sp>
        <p:nvSpPr>
          <p:cNvPr id="197" name="Google Shape;197;g2775de50b1c_2_21"/>
          <p:cNvSpPr txBox="1"/>
          <p:nvPr/>
        </p:nvSpPr>
        <p:spPr>
          <a:xfrm>
            <a:off x="581025" y="1790700"/>
            <a:ext cx="7879800" cy="40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a:latin typeface="Calibri"/>
                <a:ea typeface="Calibri"/>
                <a:cs typeface="Calibri"/>
                <a:sym typeface="Calibri"/>
              </a:rPr>
              <a:t>VAPING</a:t>
            </a:r>
            <a:endParaRPr sz="3100">
              <a:latin typeface="Calibri"/>
              <a:ea typeface="Calibri"/>
              <a:cs typeface="Calibri"/>
              <a:sym typeface="Calibri"/>
            </a:endParaRPr>
          </a:p>
        </p:txBody>
      </p:sp>
      <p:pic>
        <p:nvPicPr>
          <p:cNvPr id="198" name="Google Shape;198;g2775de50b1c_2_21"/>
          <p:cNvPicPr preferRelativeResize="0"/>
          <p:nvPr/>
        </p:nvPicPr>
        <p:blipFill>
          <a:blip r:embed="rId4">
            <a:alphaModFix/>
          </a:blip>
          <a:stretch>
            <a:fillRect/>
          </a:stretch>
        </p:blipFill>
        <p:spPr>
          <a:xfrm>
            <a:off x="3005488" y="2485200"/>
            <a:ext cx="3324225" cy="332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2018-01-19T17:42:35Z</dcterms:created>
  <dc:creator>Chris Reed</dc:creator>
</cp:coreProperties>
</file>